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12"/>
  </p:notesMasterIdLst>
  <p:handoutMasterIdLst>
    <p:handoutMasterId r:id="rId13"/>
  </p:handoutMasterIdLst>
  <p:sldIdLst>
    <p:sldId id="257" r:id="rId3"/>
    <p:sldId id="1690" r:id="rId4"/>
    <p:sldId id="1662" r:id="rId5"/>
    <p:sldId id="1695" r:id="rId6"/>
    <p:sldId id="1696" r:id="rId7"/>
    <p:sldId id="1694" r:id="rId8"/>
    <p:sldId id="265" r:id="rId9"/>
    <p:sldId id="261" r:id="rId10"/>
    <p:sldId id="260" r:id="rId1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7561" autoAdjust="0"/>
    <p:restoredTop sz="53695" autoAdjust="0"/>
  </p:normalViewPr>
  <p:slideViewPr>
    <p:cSldViewPr snapToGrid="0">
      <p:cViewPr varScale="1">
        <p:scale>
          <a:sx n="55" d="100"/>
          <a:sy n="55" d="100"/>
        </p:scale>
        <p:origin x="1242" y="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6/10/2020 6:46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6/10/2020 6:46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Microsoft Graph enables developers to consume user information stored in Microsoft 365 in custom applications. Data is retrieved from Microsoft Graph through a REST API or using one of the various native SDKs provided by Microsoft.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In this module, you'll learn how to work with change notifications (webhooks) &amp; track changes (delta query) in the Microsoft Graph.</a:t>
            </a:r>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In this unit, you'll learn how Microsoft Graph fits into the larger Microsoft 365 platform. Next, you'll learn how to create a .NET Core web API that will be used to create and receive HTTP POST requests from Microsoft Graph.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6/10/2020 6:46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Microsoft 365 developer vision focuses on the user's experience and their data and as a developer you can bring your application into the user experience with over 1.2 billion users of office worldwide. This is a huge opportunity to provide a window into your application and to enable users to connect into their data and add intelligence to your application.</a:t>
            </a:r>
          </a:p>
          <a:p>
            <a:endParaRPr lang="en-US" dirty="0"/>
          </a:p>
          <a:p>
            <a:r>
              <a:rPr lang="en-US" dirty="0"/>
              <a:t>There are currently over 850 million events created each month and a total of over 400 petabytes of data stored in the service that can add value for your users.</a:t>
            </a:r>
          </a:p>
          <a:p>
            <a:endParaRPr lang="en-US" dirty="0"/>
          </a:p>
          <a:p>
            <a:r>
              <a:rPr lang="en-US" dirty="0"/>
              <a:t>The Microsoft Graph is the gateway to your data in the Microsoft cloud.</a:t>
            </a:r>
          </a:p>
          <a:p>
            <a:endParaRPr lang="en-US" dirty="0"/>
          </a:p>
          <a:p>
            <a:r>
              <a:rPr lang="en-US" dirty="0"/>
              <a:t>The Microsoft cloud includes multiple services and data types that we can take advantage of from Office 365, and it's all considered part of the Microsoft 365 platform.</a:t>
            </a:r>
          </a:p>
          <a:p>
            <a:endParaRPr lang="en-US" dirty="0"/>
          </a:p>
          <a:p>
            <a:r>
              <a:rPr lang="en-US" dirty="0"/>
              <a:t>Developers can integrate the signed-in user's email, calendar, contacts, and tasks into custom apps. We can work with content in SharePoint sites, files in OneDrive, channels and content within Microsoft Teams, and users in Azure Active Directory (Azure AD).</a:t>
            </a:r>
          </a:p>
          <a:p>
            <a:endParaRPr lang="en-US" dirty="0"/>
          </a:p>
          <a:p>
            <a:r>
              <a:rPr lang="en-US" dirty="0"/>
              <a:t>There are many different services that developers can take advantage of in their custom apps. Many of these services have their own APIs developers can interact with.</a:t>
            </a:r>
          </a:p>
          <a:p>
            <a:endParaRPr lang="en-US" dirty="0"/>
          </a:p>
          <a:p>
            <a:r>
              <a:rPr lang="en-US" dirty="0"/>
              <a:t>One of the benefits of Microsoft Graph is that it serves as a proxy endpoint to all of these other services. Microsoft Graph encompass things such as Office 365, Windows 10 enterprise mobility and security (EMS), and it brings all of these different services under one unified endpoint: **</a:t>
            </a:r>
            <a:r>
              <a:rPr lang="en-US" dirty="0" err="1"/>
              <a:t>graph.microsoft.com</a:t>
            </a:r>
            <a:r>
              <a:rPr lang="en-US" dirty="0"/>
              <a:t>**.</a:t>
            </a:r>
          </a:p>
          <a:p>
            <a:endParaRPr lang="en-US" dirty="0"/>
          </a:p>
          <a:p>
            <a:r>
              <a:rPr lang="en-US" dirty="0"/>
              <a:t>The advantage to using Microsoft Graph is that it allows developers to just have a single endpoint, a resource, which means you're only going to need a single access token authenticate the different services. Each service still has its own individual permissions so that everything is still secured in an individual way. A single endpoint makes it easier for developers to build applications.</a:t>
            </a:r>
          </a:p>
          <a:p>
            <a:endParaRPr lang="en-US" dirty="0"/>
          </a:p>
          <a:p>
            <a:r>
              <a:rPr lang="en-US" dirty="0"/>
              <a:t>Microsoft Graph also enables easy navigation of entities and the relationships between entities. While there are many different Microsoft 365 services such as OneDrive for files, or Outlook for contacts and calendars, these different entities are related to each other. These relationships are in Microsoft Graph, which makes it easy to navigate from one entity to another, even if it crosses different underlying endpoints.</a:t>
            </a:r>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6/10/2020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2925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focus on a specific feature Microsoft Graph has to offer developers: change notifications.</a:t>
            </a:r>
          </a:p>
          <a:p>
            <a:endParaRPr lang="en-US" dirty="0"/>
          </a:p>
          <a:p>
            <a:r>
              <a:rPr lang="en-US" dirty="0"/>
              <a:t>Change notifications enable applications to be alerted when data changes or is created in Microsoft Graph. When the wanted entity is created, updated, or deleted, Microsoft Graph submits an HTTP POST to the specified endpoint. Your custom endpoint listens for these messages and acts on them based on the logic defined by your business requirements.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6/10/2020 6:46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73339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you get notifications for?</a:t>
            </a:r>
          </a:p>
          <a:p>
            <a:endParaRPr lang="en-US" dirty="0"/>
          </a:p>
          <a:p>
            <a:r>
              <a:rPr lang="en-US" dirty="0"/>
              <a:t>You can get notifications on messages, events, contacts, users, groups, conversations, OneDrive files, and alerts. This allows you to stay up to date and in sync with data that that is accessible via Microsoft Graph. It also allows you to avoid implementing a polling infrastructure where you submit requests to Microsoft Graph at regular intervals to get the most recent changes. Instead, you can go back to Microsoft Graph asking for changes when a notification is received by your application. This way you'll never miss a change to data that is exposed or was accessible via Microsoft Graph.</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6/10/2020 6:46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676882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different example notifications scenarios.</a:t>
            </a:r>
          </a:p>
          <a:p>
            <a:endParaRPr lang="en-US" dirty="0"/>
          </a:p>
          <a:p>
            <a:r>
              <a:rPr lang="en-US" sz="900" b="0" kern="1200" dirty="0">
                <a:solidFill>
                  <a:schemeClr val="tx1"/>
                </a:solidFill>
                <a:effectLst/>
                <a:latin typeface="Segoe UI Light" pitchFamily="34" charset="0"/>
                <a:ea typeface="+mn-ea"/>
                <a:cs typeface="+mn-cs"/>
              </a:rPr>
              <a:t>When an email is received, you want to translate it from its native language to another language and make it easier for the consumer to read that email.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a new user is added to your organization, you want to automatically create an account for that user in your corporate third-party time tracking system and send them an email alerting them that their new account has been set up.  </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How would you implement these scenarios with change notifications?</a:t>
            </a:r>
          </a:p>
          <a:p>
            <a:endParaRPr lang="en-US" dirty="0"/>
          </a:p>
          <a:p>
            <a:r>
              <a:rPr lang="en-US" sz="900" b="0" kern="1200" dirty="0">
                <a:solidFill>
                  <a:schemeClr val="tx1"/>
                </a:solidFill>
                <a:effectLst/>
                <a:latin typeface="Segoe UI Light" pitchFamily="34" charset="0"/>
                <a:ea typeface="+mn-ea"/>
                <a:cs typeface="+mn-cs"/>
              </a:rPr>
              <a:t>You first need to create an app that will host a web API to listen for notifications. This will be the component that will not only trigger the request to create the subscription, but it will also manage subscription renewals and receive and respond to notifications received from Microsoft Graph.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6/10/2020 6:46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728022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application is notified of this activity by creating a subscription with Microsoft Graph. The subscription tells Microsoft Graph what entities you want to receive notifications about and the address of your web API to post them to.</a:t>
            </a:r>
          </a:p>
          <a:p>
            <a:endParaRPr lang="en-US" dirty="0"/>
          </a:p>
          <a:p>
            <a:r>
              <a:rPr lang="en-US" dirty="0"/>
              <a:t>Developers must renew subscriptions for notifications as needed as all subscriptions have an expiration time associated with them. If the subscription isn't renewed, it will eventually expire. You'll have to keep track of the subscriptions and make sure that you renew.</a:t>
            </a:r>
          </a:p>
          <a:p>
            <a:endParaRPr lang="en-US" dirty="0"/>
          </a:p>
          <a:p>
            <a:r>
              <a:rPr lang="en-US" dirty="0"/>
              <a:t>The development experience for creating an app that receives change notifications can be challenging because you do have to stand up a well-known and accessible HTTPS secured endpoint to receive the notifications.</a:t>
            </a:r>
          </a:p>
          <a:p>
            <a:endParaRPr lang="en-US" dirty="0"/>
          </a:p>
          <a:p>
            <a:r>
              <a:rPr lang="en-US" dirty="0"/>
              <a:t>A free tool, [</a:t>
            </a:r>
            <a:r>
              <a:rPr lang="en-US" dirty="0" err="1"/>
              <a:t>ngrok</a:t>
            </a:r>
            <a:r>
              <a:rPr lang="en-US" dirty="0"/>
              <a:t>](https://</a:t>
            </a:r>
            <a:r>
              <a:rPr lang="en-US" dirty="0" err="1"/>
              <a:t>ngrok.com</a:t>
            </a:r>
            <a:r>
              <a:rPr lang="en-US" dirty="0"/>
              <a:t>) simplifies the developer experience. It creates a temporary well-known endpoint that redirects to your developer environment. Once you start your local web server to host your application, you start </a:t>
            </a:r>
            <a:r>
              <a:rPr lang="en-US" dirty="0" err="1"/>
              <a:t>ngrok</a:t>
            </a:r>
            <a:r>
              <a:rPr lang="en-US" dirty="0"/>
              <a:t> in a separate process. </a:t>
            </a:r>
            <a:r>
              <a:rPr lang="en-US" dirty="0" err="1"/>
              <a:t>Ngrok</a:t>
            </a:r>
            <a:r>
              <a:rPr lang="en-US" dirty="0"/>
              <a:t> creates a public HTTPS secured endpoint that points to our local web server. Once both are running, Microsoft Graph will be able to submit HTTP POST requests to the </a:t>
            </a:r>
            <a:r>
              <a:rPr lang="en-US" dirty="0" err="1"/>
              <a:t>Ngrok</a:t>
            </a:r>
            <a:r>
              <a:rPr lang="en-US" dirty="0"/>
              <a:t> URL, which will be routed down to our local web server.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6/10/2020 6:46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391865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6/10/2020 6:46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6/10/2020 6:46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6/10/2020 6:46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6" y="2849880"/>
            <a:ext cx="7924720" cy="2015239"/>
          </a:xfrm>
        </p:spPr>
        <p:txBody>
          <a:bodyPr/>
          <a:lstStyle/>
          <a:p>
            <a:r>
              <a:rPr lang="en-US" dirty="0"/>
              <a:t>Change Notifications with</a:t>
            </a:r>
            <a:br>
              <a:rPr lang="en-US" dirty="0"/>
            </a:br>
            <a:r>
              <a:rPr lang="en-US" dirty="0"/>
              <a:t>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notifications with the Microsoft Graph API</a:t>
            </a:r>
          </a:p>
        </p:txBody>
      </p:sp>
      <p:sp>
        <p:nvSpPr>
          <p:cNvPr id="3" name="Text Placeholder 2"/>
          <p:cNvSpPr>
            <a:spLocks noGrp="1"/>
          </p:cNvSpPr>
          <p:nvPr>
            <p:ph type="body" sz="quarter" idx="10"/>
          </p:nvPr>
        </p:nvSpPr>
        <p:spPr>
          <a:xfrm>
            <a:off x="465138" y="1919804"/>
            <a:ext cx="11533187" cy="3360920"/>
          </a:xfrm>
        </p:spPr>
        <p:txBody>
          <a:bodyPr/>
          <a:lstStyle/>
          <a:p>
            <a:r>
              <a:rPr lang="en-US" sz="2400" dirty="0"/>
              <a:t>Allows applications to be notified when data changes in the Microsoft Graph</a:t>
            </a:r>
          </a:p>
          <a:p>
            <a:endParaRPr lang="en-US" sz="2400" dirty="0"/>
          </a:p>
          <a:p>
            <a:r>
              <a:rPr lang="en-US" sz="2400" dirty="0"/>
              <a:t>Subscribe to particular notifications </a:t>
            </a:r>
          </a:p>
          <a:p>
            <a:endParaRPr lang="en-US" sz="2400" dirty="0"/>
          </a:p>
          <a:p>
            <a:r>
              <a:rPr lang="en-US" sz="2400" dirty="0"/>
              <a:t>Renew subscriptions for notifications as needed</a:t>
            </a:r>
          </a:p>
          <a:p>
            <a:endParaRPr lang="en-US" sz="2400" dirty="0"/>
          </a:p>
          <a:p>
            <a:r>
              <a:rPr lang="en-US" sz="2400" dirty="0"/>
              <a:t>Combine notifications with track changes for robust data notifications</a:t>
            </a:r>
          </a:p>
          <a:p>
            <a:endParaRPr lang="en-US" sz="2400" dirty="0"/>
          </a:p>
          <a:p>
            <a:r>
              <a:rPr lang="en-US" sz="2400" dirty="0"/>
              <a:t>Use </a:t>
            </a:r>
            <a:r>
              <a:rPr lang="en-US" sz="2400" dirty="0" err="1"/>
              <a:t>ngrok</a:t>
            </a:r>
            <a:r>
              <a:rPr lang="en-US" sz="2400" dirty="0"/>
              <a:t> to simplify local development with notifications</a:t>
            </a:r>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notifications with the Microsoft Graph API</a:t>
            </a:r>
          </a:p>
        </p:txBody>
      </p:sp>
      <p:sp>
        <p:nvSpPr>
          <p:cNvPr id="3" name="Text Placeholder 2"/>
          <p:cNvSpPr>
            <a:spLocks noGrp="1"/>
          </p:cNvSpPr>
          <p:nvPr>
            <p:ph type="body" sz="quarter" idx="10"/>
          </p:nvPr>
        </p:nvSpPr>
        <p:spPr>
          <a:xfrm>
            <a:off x="465138" y="1919804"/>
            <a:ext cx="11533187" cy="4050340"/>
          </a:xfrm>
        </p:spPr>
        <p:txBody>
          <a:bodyPr/>
          <a:lstStyle/>
          <a:p>
            <a:r>
              <a:rPr lang="en-US" sz="2400" dirty="0"/>
              <a:t>Get notifications for  messages, events, contacts, users, groups, conversations, OneDrive files &amp; alerts endpoints</a:t>
            </a:r>
          </a:p>
          <a:p>
            <a:endParaRPr lang="en-US" sz="2400" dirty="0"/>
          </a:p>
          <a:p>
            <a:r>
              <a:rPr lang="en-US" sz="2400" dirty="0"/>
              <a:t>Stay up to date and in-sync with data in the Microsoft Graph</a:t>
            </a:r>
          </a:p>
          <a:p>
            <a:endParaRPr lang="en-US" sz="2400" dirty="0"/>
          </a:p>
          <a:p>
            <a:r>
              <a:rPr lang="en-US" sz="2400" dirty="0"/>
              <a:t>No “polling” at regular intervals required</a:t>
            </a:r>
          </a:p>
          <a:p>
            <a:endParaRPr lang="en-US" sz="2400" dirty="0"/>
          </a:p>
          <a:p>
            <a:r>
              <a:rPr lang="en-US" sz="2400" dirty="0"/>
              <a:t>Never miss a change</a:t>
            </a:r>
          </a:p>
          <a:p>
            <a:endParaRPr lang="en-US" sz="2400" dirty="0"/>
          </a:p>
          <a:p>
            <a:endParaRPr lang="en-US" sz="2400" dirty="0"/>
          </a:p>
          <a:p>
            <a:r>
              <a:rPr lang="en-US" sz="2400" dirty="0"/>
              <a:t> </a:t>
            </a:r>
          </a:p>
        </p:txBody>
      </p:sp>
    </p:spTree>
    <p:extLst>
      <p:ext uri="{BB962C8B-B14F-4D97-AF65-F5344CB8AC3E}">
        <p14:creationId xmlns:p14="http://schemas.microsoft.com/office/powerpoint/2010/main" val="111457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notification scenarios</a:t>
            </a:r>
          </a:p>
        </p:txBody>
      </p:sp>
      <p:sp>
        <p:nvSpPr>
          <p:cNvPr id="3" name="Text Placeholder 2"/>
          <p:cNvSpPr>
            <a:spLocks noGrp="1"/>
          </p:cNvSpPr>
          <p:nvPr>
            <p:ph type="body" sz="quarter" idx="10"/>
          </p:nvPr>
        </p:nvSpPr>
        <p:spPr>
          <a:xfrm>
            <a:off x="465138" y="1919804"/>
            <a:ext cx="11533187" cy="2215991"/>
          </a:xfrm>
        </p:spPr>
        <p:txBody>
          <a:bodyPr/>
          <a:lstStyle/>
          <a:p>
            <a:r>
              <a:rPr lang="en-US" sz="2400" dirty="0"/>
              <a:t>Translate an email when it arrives</a:t>
            </a:r>
          </a:p>
          <a:p>
            <a:endParaRPr lang="en-US" sz="2400" dirty="0"/>
          </a:p>
          <a:p>
            <a:r>
              <a:rPr lang="en-US" sz="2400" dirty="0"/>
              <a:t>Start a Flow when a document is X many months old</a:t>
            </a:r>
          </a:p>
          <a:p>
            <a:endParaRPr lang="en-US" sz="2400" dirty="0"/>
          </a:p>
          <a:p>
            <a:r>
              <a:rPr lang="en-US" sz="2400" dirty="0"/>
              <a:t>Create new user accounts in your application when a users joins an organization</a:t>
            </a:r>
          </a:p>
          <a:p>
            <a:endParaRPr lang="en-US" sz="2400" dirty="0"/>
          </a:p>
        </p:txBody>
      </p:sp>
    </p:spTree>
    <p:extLst>
      <p:ext uri="{BB962C8B-B14F-4D97-AF65-F5344CB8AC3E}">
        <p14:creationId xmlns:p14="http://schemas.microsoft.com/office/powerpoint/2010/main" val="3630632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Get notified when user data changes</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560025"/>
          </a:xfrm>
        </p:spPr>
        <p:txBody>
          <a:bodyPr/>
          <a:lstStyle/>
          <a:p>
            <a:r>
              <a:rPr lang="en-US" dirty="0">
                <a:latin typeface="+mj-lt"/>
              </a:rPr>
              <a:t>Create the app</a:t>
            </a:r>
          </a:p>
          <a:p>
            <a:r>
              <a:rPr lang="en-US" b="0" dirty="0">
                <a:solidFill>
                  <a:schemeClr val="bg1">
                    <a:lumMod val="10000"/>
                  </a:schemeClr>
                </a:solidFill>
              </a:rPr>
              <a:t>Build a .NET Core </a:t>
            </a:r>
            <a:r>
              <a:rPr lang="en-US" b="0" dirty="0" err="1">
                <a:solidFill>
                  <a:schemeClr val="bg1">
                    <a:lumMod val="10000"/>
                  </a:schemeClr>
                </a:solidFill>
              </a:rPr>
              <a:t>WebApi</a:t>
            </a:r>
            <a:r>
              <a:rPr lang="en-US" b="0" dirty="0">
                <a:solidFill>
                  <a:schemeClr val="bg1">
                    <a:lumMod val="10000"/>
                  </a:schemeClr>
                </a:solidFill>
              </a:rPr>
              <a:t> application</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790858"/>
          </a:xfrm>
        </p:spPr>
        <p:txBody>
          <a:bodyPr/>
          <a:lstStyle/>
          <a:p>
            <a:r>
              <a:rPr lang="en-US" dirty="0"/>
              <a:t>Subscribe for notifications</a:t>
            </a:r>
          </a:p>
          <a:p>
            <a:r>
              <a:rPr lang="en-US" dirty="0">
                <a:solidFill>
                  <a:schemeClr val="bg1">
                    <a:lumMod val="10000"/>
                  </a:schemeClr>
                </a:solidFill>
                <a:latin typeface="+mn-lt"/>
              </a:rPr>
              <a:t>Add code to subscribe to notifications when user data changes</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790858"/>
          </a:xfrm>
        </p:spPr>
        <p:txBody>
          <a:bodyPr/>
          <a:lstStyle/>
          <a:p>
            <a:r>
              <a:rPr lang="en-US" dirty="0"/>
              <a:t>Receive notifications</a:t>
            </a:r>
          </a:p>
          <a:p>
            <a:r>
              <a:rPr lang="en-US" dirty="0">
                <a:solidFill>
                  <a:schemeClr val="bg1">
                    <a:lumMod val="10000"/>
                  </a:schemeClr>
                </a:solidFill>
                <a:latin typeface="+mn-lt"/>
              </a:rPr>
              <a:t>Add code to handle notifications when they occur</a:t>
            </a:r>
          </a:p>
        </p:txBody>
      </p:sp>
      <p:pic>
        <p:nvPicPr>
          <p:cNvPr id="11" name="Picture Placeholder 10">
            <a:extLst>
              <a:ext uri="{FF2B5EF4-FFF2-40B4-BE49-F238E27FC236}">
                <a16:creationId xmlns:a16="http://schemas.microsoft.com/office/drawing/2014/main" id="{5CA565AB-ABB0-463C-B165-64B7C916F215}"/>
              </a:ext>
            </a:extLst>
          </p:cNvPr>
          <p:cNvPicPr>
            <a:picLocks noGrp="1" noChangeAspect="1"/>
          </p:cNvPicPr>
          <p:nvPr>
            <p:ph type="pic" sz="quarter" idx="14"/>
          </p:nvPr>
        </p:nvPicPr>
        <p:blipFill>
          <a:blip r:embed="rId3"/>
          <a:srcRect l="2037" r="2037"/>
          <a:stretch>
            <a:fillRect/>
          </a:stretch>
        </p:blipFill>
        <p:spPr>
          <a:prstGeom prst="rect">
            <a:avLst/>
          </a:prstGeom>
        </p:spPr>
      </p:pic>
      <p:pic>
        <p:nvPicPr>
          <p:cNvPr id="17" name="Picture Placeholder 16">
            <a:extLst>
              <a:ext uri="{FF2B5EF4-FFF2-40B4-BE49-F238E27FC236}">
                <a16:creationId xmlns:a16="http://schemas.microsoft.com/office/drawing/2014/main" id="{55188065-3B0A-454F-A111-856CD73B129A}"/>
              </a:ext>
            </a:extLst>
          </p:cNvPr>
          <p:cNvPicPr>
            <a:picLocks noGrp="1" noChangeAspect="1"/>
          </p:cNvPicPr>
          <p:nvPr>
            <p:ph type="pic" sz="quarter" idx="15"/>
          </p:nvPr>
        </p:nvPicPr>
        <p:blipFill>
          <a:blip r:embed="rId4"/>
          <a:srcRect l="13748" r="13748"/>
          <a:stretch>
            <a:fillRect/>
          </a:stretch>
        </p:blipFill>
        <p:spPr>
          <a:prstGeom prst="rect">
            <a:avLst/>
          </a:prstGeom>
        </p:spPr>
      </p:pic>
      <p:pic>
        <p:nvPicPr>
          <p:cNvPr id="18" name="Picture 17">
            <a:extLst>
              <a:ext uri="{FF2B5EF4-FFF2-40B4-BE49-F238E27FC236}">
                <a16:creationId xmlns:a16="http://schemas.microsoft.com/office/drawing/2014/main" id="{2387C695-D7EF-4E30-9DC1-20685B2FA499}"/>
              </a:ext>
            </a:extLst>
          </p:cNvPr>
          <p:cNvPicPr>
            <a:picLocks noChangeAspect="1"/>
          </p:cNvPicPr>
          <p:nvPr/>
        </p:nvPicPr>
        <p:blipFill>
          <a:blip r:embed="rId5"/>
          <a:stretch>
            <a:fillRect/>
          </a:stretch>
        </p:blipFill>
        <p:spPr>
          <a:xfrm>
            <a:off x="8368689" y="2193107"/>
            <a:ext cx="3602648" cy="2629718"/>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1653</Words>
  <Application>Microsoft Office PowerPoint</Application>
  <PresentationFormat>Custom</PresentationFormat>
  <Paragraphs>119</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Segoe UI</vt:lpstr>
      <vt:lpstr>Segoe UI Light</vt:lpstr>
      <vt:lpstr>Segoe UI Semibold</vt:lpstr>
      <vt:lpstr>Wingdings</vt:lpstr>
      <vt:lpstr>Office 365 PPT Template - 2017</vt:lpstr>
      <vt:lpstr>Change Notifications with Microsoft Graph</vt:lpstr>
      <vt:lpstr>Microsoft 365 Platform</vt:lpstr>
      <vt:lpstr>Change notifications with the Microsoft Graph API</vt:lpstr>
      <vt:lpstr>Change notifications with the Microsoft Graph API</vt:lpstr>
      <vt:lpstr>Example notification scenarios</vt:lpstr>
      <vt:lpstr>Get notified when user data changes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2020-06-10T22:49:19Z</dcterms:modified>
</cp:coreProperties>
</file>